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5" autoAdjust="0"/>
    <p:restoredTop sz="76427" autoAdjust="0"/>
  </p:normalViewPr>
  <p:slideViewPr>
    <p:cSldViewPr snapToGrid="0">
      <p:cViewPr varScale="1">
        <p:scale>
          <a:sx n="55" d="100"/>
          <a:sy n="55" d="100"/>
        </p:scale>
        <p:origin x="12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1FE0A7-B19F-4763-8A56-2532C722C93E}" type="datetimeFigureOut">
              <a:rPr lang="en-KE" smtClean="0"/>
              <a:t>12/04/2021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4D0F67-72E6-4076-899E-A1DB362659A0}" type="slidenum">
              <a:rPr lang="en-KE" smtClean="0"/>
              <a:t>‹#›</a:t>
            </a:fld>
            <a:endParaRPr lang="en-KE"/>
          </a:p>
        </p:txBody>
      </p:sp>
    </p:spTree>
    <p:extLst>
      <p:ext uri="{BB962C8B-B14F-4D97-AF65-F5344CB8AC3E}">
        <p14:creationId xmlns:p14="http://schemas.microsoft.com/office/powerpoint/2010/main" val="446343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2A4D0F67-72E6-4076-899E-A1DB362659A0}" type="slidenum">
              <a:rPr lang="en-KE" smtClean="0"/>
              <a:t>1</a:t>
            </a:fld>
            <a:endParaRPr lang="en-KE"/>
          </a:p>
        </p:txBody>
      </p:sp>
    </p:spTree>
    <p:extLst>
      <p:ext uri="{BB962C8B-B14F-4D97-AF65-F5344CB8AC3E}">
        <p14:creationId xmlns:p14="http://schemas.microsoft.com/office/powerpoint/2010/main" val="3507037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A tort is an act that results in injury or harm to another and amounts to civil liability. Torts arise due to negligence of a person, business, company, or entity whose actions can cause harm to the plaintiff (Peck, 1970).  The person or entity can be held responsible for the negligence and can be held legally accountable. The main aim of torts is to provide relief to injured parties caused by others. Tort law also imposes liability on the parties that caused the harm with the purpose of deterring others from committing similar acts. Torts can punish the party who is at fault while compensating the affected person. Intentional infliction of distress, injuries, privacy invasion, financial losses, and negligence all amount to tortious acts. Torts are treated as civil wrongs. Thus, the law allows the affected parties to be compensated for the damages. Compensation can be through injunction or monetary compensation (</a:t>
            </a:r>
            <a:r>
              <a:rPr lang="en-US" dirty="0" err="1">
                <a:latin typeface="Times New Roman" panose="02020603050405020304" pitchFamily="18" charset="0"/>
                <a:cs typeface="Times New Roman" panose="02020603050405020304" pitchFamily="18" charset="0"/>
              </a:rPr>
              <a:t>Porat</a:t>
            </a:r>
            <a:r>
              <a:rPr lang="en-US" dirty="0">
                <a:latin typeface="Times New Roman" panose="02020603050405020304" pitchFamily="18" charset="0"/>
                <a:cs typeface="Times New Roman" panose="02020603050405020304" pitchFamily="18" charset="0"/>
              </a:rPr>
              <a:t>, 2011). </a:t>
            </a:r>
          </a:p>
          <a:p>
            <a:r>
              <a:rPr lang="en-US" dirty="0">
                <a:latin typeface="Times New Roman" panose="02020603050405020304" pitchFamily="18" charset="0"/>
                <a:cs typeface="Times New Roman" panose="02020603050405020304" pitchFamily="18" charset="0"/>
              </a:rPr>
              <a:t>The Clean company's case presents a perfect example of possible tortious acts, as discussed in the subsequent slides. </a:t>
            </a:r>
          </a:p>
          <a:p>
            <a:endParaRPr lang="en-KE" dirty="0"/>
          </a:p>
        </p:txBody>
      </p:sp>
      <p:sp>
        <p:nvSpPr>
          <p:cNvPr id="4" name="Slide Number Placeholder 3"/>
          <p:cNvSpPr>
            <a:spLocks noGrp="1"/>
          </p:cNvSpPr>
          <p:nvPr>
            <p:ph type="sldNum" sz="quarter" idx="5"/>
          </p:nvPr>
        </p:nvSpPr>
        <p:spPr/>
        <p:txBody>
          <a:bodyPr/>
          <a:lstStyle/>
          <a:p>
            <a:fld id="{2A4D0F67-72E6-4076-899E-A1DB362659A0}" type="slidenum">
              <a:rPr lang="en-KE" smtClean="0"/>
              <a:t>2</a:t>
            </a:fld>
            <a:endParaRPr lang="en-KE"/>
          </a:p>
        </p:txBody>
      </p:sp>
    </p:spTree>
    <p:extLst>
      <p:ext uri="{BB962C8B-B14F-4D97-AF65-F5344CB8AC3E}">
        <p14:creationId xmlns:p14="http://schemas.microsoft.com/office/powerpoint/2010/main" val="3214477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Clean-n-Shine neglected the fact that its employees needed training on the various methods and disposing high-potency commercial-grade liquid. The company is located in a commercial space and a local shopping center. This means that the cleaning agents can find their way and flow within the market if not checked. Employees need to be trained to properly dispose waste materials from the company (</a:t>
            </a:r>
            <a:r>
              <a:rPr lang="en-US" dirty="0" err="1">
                <a:latin typeface="Times New Roman" panose="02020603050405020304" pitchFamily="18" charset="0"/>
                <a:cs typeface="Times New Roman" panose="02020603050405020304" pitchFamily="18" charset="0"/>
              </a:rPr>
              <a:t>Geistfeld</a:t>
            </a:r>
            <a:r>
              <a:rPr lang="en-US" dirty="0">
                <a:latin typeface="Times New Roman" panose="02020603050405020304" pitchFamily="18" charset="0"/>
                <a:cs typeface="Times New Roman" panose="02020603050405020304" pitchFamily="18" charset="0"/>
              </a:rPr>
              <a:t>, 2011).  Poor employee training can be a tortious act because it endangers other people's lives and the environment. A tort case can be filed against the company for negligence of failing to train its employees properly. </a:t>
            </a:r>
            <a:endParaRPr lang="en-KE"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A4D0F67-72E6-4076-899E-A1DB362659A0}" type="slidenum">
              <a:rPr lang="en-KE" smtClean="0"/>
              <a:t>3</a:t>
            </a:fld>
            <a:endParaRPr lang="en-KE"/>
          </a:p>
        </p:txBody>
      </p:sp>
    </p:spTree>
    <p:extLst>
      <p:ext uri="{BB962C8B-B14F-4D97-AF65-F5344CB8AC3E}">
        <p14:creationId xmlns:p14="http://schemas.microsoft.com/office/powerpoint/2010/main" val="3814484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company is located in a shopping center where there are many people. The cleaning agents need to be stored well so that they don’t leak or spill. The company should have strong containers that cannot leak. The cleaning agents also need to be odorless, or if they have a bad smell, the smell should be contained. Cleaning detergents are known to have irritating smells; thus, the company should have proper storage methods so that the smell does not disturb people in the surrounding. There is a possibility that the cleaning elements will accumulate in the shopping center, which can create a health hazard for the general populace. Thus, the company can be sued for poor storage methods that cause health problems to the neighborhood. This can be a tortious act. </a:t>
            </a:r>
            <a:endParaRPr lang="en-KE"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A4D0F67-72E6-4076-899E-A1DB362659A0}" type="slidenum">
              <a:rPr lang="en-KE" smtClean="0"/>
              <a:t>4</a:t>
            </a:fld>
            <a:endParaRPr lang="en-KE"/>
          </a:p>
        </p:txBody>
      </p:sp>
    </p:spTree>
    <p:extLst>
      <p:ext uri="{BB962C8B-B14F-4D97-AF65-F5344CB8AC3E}">
        <p14:creationId xmlns:p14="http://schemas.microsoft.com/office/powerpoint/2010/main" val="2826370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Clean is aware of the materials it is dealing with. The cleaning materials are hazardous and thus need maximum security so that other people do not have access to them. The company should ensure that security protocols are installed to only authorized people to have access to them. Some cleaning agents like acids and detergents are corrosive and unauthorized persons can use them for malicious purposes.  Lack of security may lead to the chemicals being stolen and being used for deadly missions. This can create criminal negligence, which is a tortious act. The company can be held responsible for this negligence. </a:t>
            </a:r>
            <a:endParaRPr lang="en-KE"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A4D0F67-72E6-4076-899E-A1DB362659A0}" type="slidenum">
              <a:rPr lang="en-KE" smtClean="0"/>
              <a:t>5</a:t>
            </a:fld>
            <a:endParaRPr lang="en-KE"/>
          </a:p>
        </p:txBody>
      </p:sp>
    </p:spTree>
    <p:extLst>
      <p:ext uri="{BB962C8B-B14F-4D97-AF65-F5344CB8AC3E}">
        <p14:creationId xmlns:p14="http://schemas.microsoft.com/office/powerpoint/2010/main" val="2529759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All Clean-n-Shine employees, upon joining, should be made to go through rigorous training to have adequate knowledge of how to handle and dispose of the industry materials. The company should set aside 3-4 months of training for every employee who joins the company. This can be done by hiring industry certified instructors on a contractual basis to conduct training sessions and ensure all new employees are tested. Employee training is an integral part of any organization, not just Clean-n-Shine. Employees need to know the dos and don'ts of the organization they are working in; otherwise they can make blunders extremely costly to the organization (Zimmermann, 2014). Training of employees will help Clean avert potential negligence that could result in tortious acts. </a:t>
            </a:r>
            <a:endParaRPr lang="en-KE"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A4D0F67-72E6-4076-899E-A1DB362659A0}" type="slidenum">
              <a:rPr lang="en-KE" smtClean="0"/>
              <a:t>6</a:t>
            </a:fld>
            <a:endParaRPr lang="en-KE"/>
          </a:p>
        </p:txBody>
      </p:sp>
    </p:spTree>
    <p:extLst>
      <p:ext uri="{BB962C8B-B14F-4D97-AF65-F5344CB8AC3E}">
        <p14:creationId xmlns:p14="http://schemas.microsoft.com/office/powerpoint/2010/main" val="2263869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company can opt to shift its location from a market center to a more rural area where the population is low. Relocating the headquarters to a dedicated facility will ensure that the accidental spillage that is sometimes inevitable does not affect the neighboring people. However, this may seem to be an expensive endeavor considering the business requires a place where there are many people due to market demands. The other alternative is to ensure storage chemicals and cleaning agents are done in an appropriate and extra careful manner such that the chances of leakage are eliminated and minimized. This can be done by creating a dedicated storage facility, consisting of multiple layers, acting as fallbacks for one another, and using industry-grade containers to ensure no accidental spillage or leakage occurs.</a:t>
            </a:r>
            <a:endParaRPr lang="en-KE"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A4D0F67-72E6-4076-899E-A1DB362659A0}" type="slidenum">
              <a:rPr lang="en-KE" smtClean="0"/>
              <a:t>7</a:t>
            </a:fld>
            <a:endParaRPr lang="en-KE"/>
          </a:p>
        </p:txBody>
      </p:sp>
    </p:spTree>
    <p:extLst>
      <p:ext uri="{BB962C8B-B14F-4D97-AF65-F5344CB8AC3E}">
        <p14:creationId xmlns:p14="http://schemas.microsoft.com/office/powerpoint/2010/main" val="1885951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Clean should beef up its security to ensure no materials fall into unintended hands. This will ensure that the materials are only handled by the industry employees while keeping off intruders or unauthorized persons. This top security can be achieved by installing high-end security and surveillance protocols such as Identity and Access Management (IAM) software and surveillance cameras (Zimmermann, 2014).  There are also advanced features such as biometrics and access logs that help keep account of all those who have accessed the storage. </a:t>
            </a:r>
            <a:endParaRPr lang="en-KE"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A4D0F67-72E6-4076-899E-A1DB362659A0}" type="slidenum">
              <a:rPr lang="en-KE" smtClean="0"/>
              <a:t>8</a:t>
            </a:fld>
            <a:endParaRPr lang="en-KE"/>
          </a:p>
        </p:txBody>
      </p:sp>
    </p:spTree>
    <p:extLst>
      <p:ext uri="{BB962C8B-B14F-4D97-AF65-F5344CB8AC3E}">
        <p14:creationId xmlns:p14="http://schemas.microsoft.com/office/powerpoint/2010/main" val="12782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2A4D0F67-72E6-4076-899E-A1DB362659A0}" type="slidenum">
              <a:rPr lang="en-KE" smtClean="0"/>
              <a:t>10</a:t>
            </a:fld>
            <a:endParaRPr lang="en-KE"/>
          </a:p>
        </p:txBody>
      </p:sp>
    </p:spTree>
    <p:extLst>
      <p:ext uri="{BB962C8B-B14F-4D97-AF65-F5344CB8AC3E}">
        <p14:creationId xmlns:p14="http://schemas.microsoft.com/office/powerpoint/2010/main" val="890398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4/12/2021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AF93C-6972-4769-AFF5-441096C4EA9B}"/>
              </a:ext>
            </a:extLst>
          </p:cNvPr>
          <p:cNvSpPr>
            <a:spLocks noGrp="1"/>
          </p:cNvSpPr>
          <p:nvPr>
            <p:ph type="ctrTitle"/>
          </p:nvPr>
        </p:nvSpPr>
        <p:spPr>
          <a:xfrm>
            <a:off x="1507067" y="1007166"/>
            <a:ext cx="7766936" cy="1537252"/>
          </a:xfrm>
        </p:spPr>
        <p:txBody>
          <a:bodyPr/>
          <a:lstStyle/>
          <a:p>
            <a:pPr algn="ctr"/>
            <a:r>
              <a:rPr lang="en-US" dirty="0">
                <a:latin typeface="Times New Roman" panose="02020603050405020304" pitchFamily="18" charset="0"/>
                <a:cs typeface="Times New Roman" panose="02020603050405020304" pitchFamily="18" charset="0"/>
              </a:rPr>
              <a:t>Risks and Responsibilities</a:t>
            </a:r>
            <a:endParaRPr lang="en-KE"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FCBF59C7-49DE-48C7-90CB-ED91A56BA402}"/>
              </a:ext>
            </a:extLst>
          </p:cNvPr>
          <p:cNvSpPr>
            <a:spLocks noGrp="1"/>
          </p:cNvSpPr>
          <p:nvPr>
            <p:ph type="subTitle" idx="1"/>
          </p:nvPr>
        </p:nvSpPr>
        <p:spPr>
          <a:xfrm>
            <a:off x="1507067" y="2862471"/>
            <a:ext cx="7766936" cy="2676938"/>
          </a:xfrm>
        </p:spPr>
        <p:txBody>
          <a:bodyPr>
            <a:normAutofit/>
          </a:bodyPr>
          <a:lstStyle/>
          <a:p>
            <a:pPr algn="ctr"/>
            <a:r>
              <a:rPr lang="en-US" sz="4000" dirty="0">
                <a:latin typeface="Times New Roman" panose="02020603050405020304" pitchFamily="18" charset="0"/>
                <a:cs typeface="Times New Roman" panose="02020603050405020304" pitchFamily="18" charset="0"/>
              </a:rPr>
              <a:t>Student’s Name</a:t>
            </a:r>
          </a:p>
          <a:p>
            <a:pPr algn="ctr"/>
            <a:r>
              <a:rPr lang="en-US" sz="4000" dirty="0">
                <a:latin typeface="Times New Roman" panose="02020603050405020304" pitchFamily="18" charset="0"/>
                <a:cs typeface="Times New Roman" panose="02020603050405020304" pitchFamily="18" charset="0"/>
              </a:rPr>
              <a:t>Class Name and number</a:t>
            </a:r>
          </a:p>
          <a:p>
            <a:pPr algn="ctr"/>
            <a:r>
              <a:rPr lang="en-US" sz="4000" dirty="0">
                <a:latin typeface="Times New Roman" panose="02020603050405020304" pitchFamily="18" charset="0"/>
                <a:cs typeface="Times New Roman" panose="02020603050405020304" pitchFamily="18" charset="0"/>
              </a:rPr>
              <a:t>Date of Submission</a:t>
            </a:r>
          </a:p>
          <a:p>
            <a:endParaRPr lang="en-KE" dirty="0"/>
          </a:p>
        </p:txBody>
      </p:sp>
    </p:spTree>
    <p:extLst>
      <p:ext uri="{BB962C8B-B14F-4D97-AF65-F5344CB8AC3E}">
        <p14:creationId xmlns:p14="http://schemas.microsoft.com/office/powerpoint/2010/main" val="738463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13652-3816-482D-B35A-99764A86B582}"/>
              </a:ext>
            </a:extLst>
          </p:cNvPr>
          <p:cNvSpPr>
            <a:spLocks noGrp="1"/>
          </p:cNvSpPr>
          <p:nvPr>
            <p:ph type="title"/>
          </p:nvPr>
        </p:nvSpPr>
        <p:spPr/>
        <p:txBody>
          <a:bodyPr/>
          <a:lstStyle/>
          <a:p>
            <a:pPr algn="ctr"/>
            <a:r>
              <a:rPr lang="en-US" dirty="0"/>
              <a:t>References </a:t>
            </a:r>
            <a:endParaRPr lang="en-KE" dirty="0"/>
          </a:p>
        </p:txBody>
      </p:sp>
      <p:sp>
        <p:nvSpPr>
          <p:cNvPr id="3" name="Content Placeholder 2">
            <a:extLst>
              <a:ext uri="{FF2B5EF4-FFF2-40B4-BE49-F238E27FC236}">
                <a16:creationId xmlns:a16="http://schemas.microsoft.com/office/drawing/2014/main" id="{2E34CBE1-8871-4933-962B-88AEBB50F19D}"/>
              </a:ext>
            </a:extLst>
          </p:cNvPr>
          <p:cNvSpPr>
            <a:spLocks noGrp="1"/>
          </p:cNvSpPr>
          <p:nvPr>
            <p:ph idx="1"/>
          </p:nvPr>
        </p:nvSpPr>
        <p:spPr/>
        <p:txBody>
          <a:bodyPr/>
          <a:lstStyle/>
          <a:p>
            <a:r>
              <a:rPr lang="en-US" dirty="0" err="1"/>
              <a:t>Geistfeld</a:t>
            </a:r>
            <a:r>
              <a:rPr lang="en-US" dirty="0"/>
              <a:t>, M. A. (2011). The Principle of Misalignment: Duty, Damages, and the Nature of Tort Liability. Yale LJ, 121, 142.</a:t>
            </a:r>
          </a:p>
          <a:p>
            <a:r>
              <a:rPr lang="en-US" dirty="0"/>
              <a:t>Peck, C. J. (1970). Negligence and Liability Without Fault in Tort Law. Wash. L. Rev., 46, 225.</a:t>
            </a:r>
          </a:p>
          <a:p>
            <a:r>
              <a:rPr lang="en-US" dirty="0" err="1"/>
              <a:t>Porat</a:t>
            </a:r>
            <a:r>
              <a:rPr lang="en-US" dirty="0"/>
              <a:t>, A. (2011). Misalignments in Tort Law. Yale </a:t>
            </a:r>
            <a:r>
              <a:rPr lang="en-US" dirty="0" err="1"/>
              <a:t>Lj</a:t>
            </a:r>
            <a:r>
              <a:rPr lang="en-US" dirty="0"/>
              <a:t>, 121, 82.</a:t>
            </a:r>
          </a:p>
          <a:p>
            <a:r>
              <a:rPr lang="en-US" dirty="0"/>
              <a:t>Zimmermann, R. (2014). Limitation of Liability for Damages in European Contract Law. Edinburgh Law Review, 18(2), 193-224.</a:t>
            </a:r>
          </a:p>
          <a:p>
            <a:endParaRPr lang="en-KE" dirty="0"/>
          </a:p>
        </p:txBody>
      </p:sp>
    </p:spTree>
    <p:extLst>
      <p:ext uri="{BB962C8B-B14F-4D97-AF65-F5344CB8AC3E}">
        <p14:creationId xmlns:p14="http://schemas.microsoft.com/office/powerpoint/2010/main" val="417796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FCEE2-8524-4745-9613-CDC739BD69DF}"/>
              </a:ext>
            </a:extLst>
          </p:cNvPr>
          <p:cNvSpPr>
            <a:spLocks noGrp="1"/>
          </p:cNvSpPr>
          <p:nvPr>
            <p:ph type="title"/>
          </p:nvPr>
        </p:nvSpPr>
        <p:spPr/>
        <p:txBody>
          <a:bodyPr/>
          <a:lstStyle/>
          <a:p>
            <a:pPr algn="ctr"/>
            <a:r>
              <a:rPr lang="en-US" dirty="0"/>
              <a:t>Introduction </a:t>
            </a:r>
            <a:endParaRPr lang="en-KE" dirty="0"/>
          </a:p>
        </p:txBody>
      </p:sp>
      <p:sp>
        <p:nvSpPr>
          <p:cNvPr id="3" name="Content Placeholder 2">
            <a:extLst>
              <a:ext uri="{FF2B5EF4-FFF2-40B4-BE49-F238E27FC236}">
                <a16:creationId xmlns:a16="http://schemas.microsoft.com/office/drawing/2014/main" id="{87748DA1-52CB-4132-AEFA-1D62B53EA417}"/>
              </a:ext>
            </a:extLst>
          </p:cNvPr>
          <p:cNvSpPr>
            <a:spLocks noGrp="1"/>
          </p:cNvSpPr>
          <p:nvPr>
            <p:ph idx="1"/>
          </p:nvPr>
        </p:nvSpPr>
        <p:spPr>
          <a:xfrm>
            <a:off x="677334" y="1497496"/>
            <a:ext cx="8596668" cy="5360503"/>
          </a:xfrm>
        </p:spPr>
        <p:txBody>
          <a:bodyPr/>
          <a:lstStyle/>
          <a:p>
            <a:r>
              <a:rPr lang="en-US" dirty="0">
                <a:latin typeface="Times New Roman" panose="02020603050405020304" pitchFamily="18" charset="0"/>
                <a:cs typeface="Times New Roman" panose="02020603050405020304" pitchFamily="18" charset="0"/>
              </a:rPr>
              <a:t>A tort refers to a civil wrong that unfairly causes someone else to suffer loss or harm, which results in legal liability of the person or entity that has caused the act. </a:t>
            </a:r>
          </a:p>
          <a:p>
            <a:r>
              <a:rPr lang="en-US" dirty="0">
                <a:latin typeface="Times New Roman" panose="02020603050405020304" pitchFamily="18" charset="0"/>
                <a:cs typeface="Times New Roman" panose="02020603050405020304" pitchFamily="18" charset="0"/>
              </a:rPr>
              <a:t>This term is used in common law jurisdictions referring to harm to the common individual (outsider) due to the business manager's planned or unintended activity, workers, or its approved specialists.</a:t>
            </a:r>
          </a:p>
          <a:p>
            <a:r>
              <a:rPr lang="en-US" dirty="0">
                <a:latin typeface="Times New Roman" panose="02020603050405020304" pitchFamily="18" charset="0"/>
                <a:cs typeface="Times New Roman" panose="02020603050405020304" pitchFamily="18" charset="0"/>
              </a:rPr>
              <a:t>Not all crimes are torts. Torts are mainly caused by negligence. </a:t>
            </a:r>
          </a:p>
          <a:p>
            <a:r>
              <a:rPr lang="en-US" dirty="0">
                <a:latin typeface="Times New Roman" panose="02020603050405020304" pitchFamily="18" charset="0"/>
                <a:cs typeface="Times New Roman" panose="02020603050405020304" pitchFamily="18" charset="0"/>
              </a:rPr>
              <a:t>Negligence is defined as conduct that falls below the standard established by the law to protect others against unreasonable risk of harm. </a:t>
            </a:r>
          </a:p>
          <a:p>
            <a:r>
              <a:rPr lang="en-US" dirty="0">
                <a:latin typeface="Times New Roman" panose="02020603050405020304" pitchFamily="18" charset="0"/>
                <a:cs typeface="Times New Roman" panose="02020603050405020304" pitchFamily="18" charset="0"/>
              </a:rPr>
              <a:t>This presentation gives three situations of negligence by Clean company and gives procedures for averting the negligence. </a:t>
            </a:r>
          </a:p>
          <a:p>
            <a:endParaRPr lang="en-KE" dirty="0"/>
          </a:p>
        </p:txBody>
      </p:sp>
    </p:spTree>
    <p:extLst>
      <p:ext uri="{BB962C8B-B14F-4D97-AF65-F5344CB8AC3E}">
        <p14:creationId xmlns:p14="http://schemas.microsoft.com/office/powerpoint/2010/main" val="1441245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E9FF7-448A-4EA3-865A-D1479EB25C5A}"/>
              </a:ext>
            </a:extLst>
          </p:cNvPr>
          <p:cNvSpPr>
            <a:spLocks noGrp="1"/>
          </p:cNvSpPr>
          <p:nvPr>
            <p:ph type="title"/>
          </p:nvPr>
        </p:nvSpPr>
        <p:spPr/>
        <p:txBody>
          <a:bodyPr/>
          <a:lstStyle/>
          <a:p>
            <a:pPr algn="ctr"/>
            <a:r>
              <a:rPr lang="en-US" dirty="0"/>
              <a:t>Negligence Risk Situation 1: Poor Employee Training</a:t>
            </a:r>
            <a:endParaRPr lang="en-KE" dirty="0"/>
          </a:p>
        </p:txBody>
      </p:sp>
      <p:sp>
        <p:nvSpPr>
          <p:cNvPr id="3" name="Content Placeholder 2">
            <a:extLst>
              <a:ext uri="{FF2B5EF4-FFF2-40B4-BE49-F238E27FC236}">
                <a16:creationId xmlns:a16="http://schemas.microsoft.com/office/drawing/2014/main" id="{CAEB977B-F4F9-4145-9D4B-9E8DC394DA6C}"/>
              </a:ext>
            </a:extLst>
          </p:cNvPr>
          <p:cNvSpPr>
            <a:spLocks noGrp="1"/>
          </p:cNvSpPr>
          <p:nvPr>
            <p:ph idx="1"/>
          </p:nvPr>
        </p:nvSpPr>
        <p:spPr>
          <a:xfrm>
            <a:off x="677334" y="2160589"/>
            <a:ext cx="8596668" cy="4697411"/>
          </a:xfrm>
        </p:spPr>
        <p:txBody>
          <a:bodyPr/>
          <a:lstStyle/>
          <a:p>
            <a:r>
              <a:rPr lang="en-US" dirty="0">
                <a:latin typeface="Times New Roman" panose="02020603050405020304" pitchFamily="18" charset="0"/>
                <a:cs typeface="Times New Roman" panose="02020603050405020304" pitchFamily="18" charset="0"/>
              </a:rPr>
              <a:t>As Clean is primarily a commercial cleaning company and uses high-potency commercial-grade liquid and solid cleaning agents to carry out its work effectively for customers. </a:t>
            </a:r>
          </a:p>
          <a:p>
            <a:r>
              <a:rPr lang="en-US" dirty="0">
                <a:latin typeface="Times New Roman" panose="02020603050405020304" pitchFamily="18" charset="0"/>
                <a:cs typeface="Times New Roman" panose="02020603050405020304" pitchFamily="18" charset="0"/>
              </a:rPr>
              <a:t>Employees need to be highly trained and educated about the various methods of using and disposing of cleaning as mentioned above agents, as they can be highly dangerous to the general public if left unchecked, creating liability for the company.</a:t>
            </a:r>
          </a:p>
          <a:p>
            <a:endParaRPr lang="en-KE" dirty="0"/>
          </a:p>
        </p:txBody>
      </p:sp>
    </p:spTree>
    <p:extLst>
      <p:ext uri="{BB962C8B-B14F-4D97-AF65-F5344CB8AC3E}">
        <p14:creationId xmlns:p14="http://schemas.microsoft.com/office/powerpoint/2010/main" val="914534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F408F-9FF5-42BB-8868-AA8ADBADEBAC}"/>
              </a:ext>
            </a:extLst>
          </p:cNvPr>
          <p:cNvSpPr>
            <a:spLocks noGrp="1"/>
          </p:cNvSpPr>
          <p:nvPr>
            <p:ph type="title"/>
          </p:nvPr>
        </p:nvSpPr>
        <p:spPr/>
        <p:txBody>
          <a:bodyPr/>
          <a:lstStyle/>
          <a:p>
            <a:r>
              <a:rPr lang="en-US" dirty="0"/>
              <a:t>Negligence Risk Situation 2: Poor Storage and disposal methods</a:t>
            </a:r>
            <a:endParaRPr lang="en-KE" dirty="0"/>
          </a:p>
        </p:txBody>
      </p:sp>
      <p:sp>
        <p:nvSpPr>
          <p:cNvPr id="3" name="Content Placeholder 2">
            <a:extLst>
              <a:ext uri="{FF2B5EF4-FFF2-40B4-BE49-F238E27FC236}">
                <a16:creationId xmlns:a16="http://schemas.microsoft.com/office/drawing/2014/main" id="{B51F7DF1-AD58-454D-B7F0-140521EB8173}"/>
              </a:ext>
            </a:extLst>
          </p:cNvPr>
          <p:cNvSpPr>
            <a:spLocks noGrp="1"/>
          </p:cNvSpPr>
          <p:nvPr>
            <p:ph idx="1"/>
          </p:nvPr>
        </p:nvSpPr>
        <p:spPr/>
        <p:txBody>
          <a:bodyPr/>
          <a:lstStyle/>
          <a:p>
            <a:r>
              <a:rPr lang="en-US" dirty="0"/>
              <a:t>Since Clean is headquartered in the shopping center, it will store at least some cleaning agents there. </a:t>
            </a:r>
          </a:p>
          <a:p>
            <a:r>
              <a:rPr lang="en-US" dirty="0"/>
              <a:t>Any form of leak or spillage for any reason whatsoever, whether it be a natural disaster, poor quality containers, or something else, can lead to the accumulation of hazardous cleaning agents in the shopping center, creating a health hazard for the general population and creating a liability for the company. </a:t>
            </a:r>
          </a:p>
          <a:p>
            <a:r>
              <a:rPr lang="en-US" dirty="0"/>
              <a:t>This is a negligence risk that can amount to a tortious act. </a:t>
            </a:r>
            <a:endParaRPr lang="en-KE" dirty="0"/>
          </a:p>
        </p:txBody>
      </p:sp>
    </p:spTree>
    <p:extLst>
      <p:ext uri="{BB962C8B-B14F-4D97-AF65-F5344CB8AC3E}">
        <p14:creationId xmlns:p14="http://schemas.microsoft.com/office/powerpoint/2010/main" val="297678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6F0FE-96F2-4B71-BF2A-FA653A73F734}"/>
              </a:ext>
            </a:extLst>
          </p:cNvPr>
          <p:cNvSpPr>
            <a:spLocks noGrp="1"/>
          </p:cNvSpPr>
          <p:nvPr>
            <p:ph type="title"/>
          </p:nvPr>
        </p:nvSpPr>
        <p:spPr/>
        <p:txBody>
          <a:bodyPr/>
          <a:lstStyle/>
          <a:p>
            <a:r>
              <a:rPr lang="en-US" dirty="0"/>
              <a:t>Negligence Risk Situation 3: Inadequate Security Protocols</a:t>
            </a:r>
            <a:endParaRPr lang="en-KE" dirty="0"/>
          </a:p>
        </p:txBody>
      </p:sp>
      <p:sp>
        <p:nvSpPr>
          <p:cNvPr id="3" name="Content Placeholder 2">
            <a:extLst>
              <a:ext uri="{FF2B5EF4-FFF2-40B4-BE49-F238E27FC236}">
                <a16:creationId xmlns:a16="http://schemas.microsoft.com/office/drawing/2014/main" id="{00CE7728-5E27-4B9E-9051-F9B6DBC1D2D7}"/>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The company is aware that it produces hazardous materials. Since the nature of chemicals stored by Clean is dangerous in nature, they must, as a company, ensure the installation of proper security protocols to ensure that only authorized personnel have access to them.</a:t>
            </a:r>
          </a:p>
          <a:p>
            <a:r>
              <a:rPr lang="en-US" dirty="0">
                <a:latin typeface="Times New Roman" panose="02020603050405020304" pitchFamily="18" charset="0"/>
                <a:cs typeface="Times New Roman" panose="02020603050405020304" pitchFamily="18" charset="0"/>
              </a:rPr>
              <a:t> Failure to do so can lead to theft, which can be disastrous in the case of chemicals, as the criminals may choose to use them to deadly effect elsewhere, creating criminal negligence liability for the company.</a:t>
            </a:r>
          </a:p>
          <a:p>
            <a:r>
              <a:rPr lang="en-US" dirty="0">
                <a:latin typeface="Times New Roman" panose="02020603050405020304" pitchFamily="18" charset="0"/>
                <a:cs typeface="Times New Roman" panose="02020603050405020304" pitchFamily="18" charset="0"/>
              </a:rPr>
              <a:t> The company should ensure that such materials are not easily accessible to everyone. </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0882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45B1F-7418-49CF-89BF-217785E3B455}"/>
              </a:ext>
            </a:extLst>
          </p:cNvPr>
          <p:cNvSpPr>
            <a:spLocks noGrp="1"/>
          </p:cNvSpPr>
          <p:nvPr>
            <p:ph type="title"/>
          </p:nvPr>
        </p:nvSpPr>
        <p:spPr>
          <a:xfrm>
            <a:off x="677334" y="272715"/>
            <a:ext cx="8596668" cy="1887873"/>
          </a:xfrm>
        </p:spPr>
        <p:txBody>
          <a:bodyPr>
            <a:normAutofit fontScale="90000"/>
          </a:bodyPr>
          <a:lstStyle/>
          <a:p>
            <a:r>
              <a:rPr lang="en-US" sz="5300" dirty="0"/>
              <a:t>Policies and Procedures</a:t>
            </a:r>
            <a:br>
              <a:rPr lang="en-US" dirty="0"/>
            </a:br>
            <a:r>
              <a:rPr lang="en-US" dirty="0"/>
              <a:t>Policy/Procedure for Negligence Risk Situation 1: proper training of employees</a:t>
            </a:r>
            <a:br>
              <a:rPr lang="en-US" dirty="0"/>
            </a:br>
            <a:endParaRPr lang="en-KE" dirty="0"/>
          </a:p>
        </p:txBody>
      </p:sp>
      <p:sp>
        <p:nvSpPr>
          <p:cNvPr id="3" name="Content Placeholder 2">
            <a:extLst>
              <a:ext uri="{FF2B5EF4-FFF2-40B4-BE49-F238E27FC236}">
                <a16:creationId xmlns:a16="http://schemas.microsoft.com/office/drawing/2014/main" id="{958960C9-0101-4F3F-A71A-B69FC0A93868}"/>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The company should ensure that the employees under a rigorous training and education period of about 3-4 months to ensure they have adequate knowledge of the working tools and proper handling of the chemicals. </a:t>
            </a:r>
          </a:p>
          <a:p>
            <a:r>
              <a:rPr lang="en-US" dirty="0">
                <a:latin typeface="Times New Roman" panose="02020603050405020304" pitchFamily="18" charset="0"/>
                <a:cs typeface="Times New Roman" panose="02020603050405020304" pitchFamily="18" charset="0"/>
              </a:rPr>
              <a:t>They should be sensitized to the dangers of careless disposal of the industrial chemicals. The company can hire certified instructors to conduct the training of the employees. </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680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40B5C-D594-4E84-99FD-A0C33B114036}"/>
              </a:ext>
            </a:extLst>
          </p:cNvPr>
          <p:cNvSpPr>
            <a:spLocks noGrp="1"/>
          </p:cNvSpPr>
          <p:nvPr>
            <p:ph type="title"/>
          </p:nvPr>
        </p:nvSpPr>
        <p:spPr>
          <a:xfrm>
            <a:off x="677334" y="0"/>
            <a:ext cx="8596668" cy="1930400"/>
          </a:xfrm>
        </p:spPr>
        <p:txBody>
          <a:bodyPr>
            <a:normAutofit fontScale="90000"/>
          </a:bodyPr>
          <a:lstStyle/>
          <a:p>
            <a:r>
              <a:rPr lang="en-US" dirty="0"/>
              <a:t>Policy/Procedure for Negligence Risk Situation 2:Relocate the company headquarters to a dedicated facility or ensure industry-grade storage protocols</a:t>
            </a:r>
            <a:br>
              <a:rPr lang="en-US" dirty="0"/>
            </a:br>
            <a:endParaRPr lang="en-KE" dirty="0"/>
          </a:p>
        </p:txBody>
      </p:sp>
      <p:sp>
        <p:nvSpPr>
          <p:cNvPr id="3" name="Content Placeholder 2">
            <a:extLst>
              <a:ext uri="{FF2B5EF4-FFF2-40B4-BE49-F238E27FC236}">
                <a16:creationId xmlns:a16="http://schemas.microsoft.com/office/drawing/2014/main" id="{92BC6C04-DB6D-4A9C-8C9B-D0318C8FE27F}"/>
              </a:ext>
            </a:extLst>
          </p:cNvPr>
          <p:cNvSpPr>
            <a:spLocks noGrp="1"/>
          </p:cNvSpPr>
          <p:nvPr>
            <p:ph idx="1"/>
          </p:nvPr>
        </p:nvSpPr>
        <p:spPr>
          <a:xfrm>
            <a:off x="677334" y="2165684"/>
            <a:ext cx="8596668" cy="3875678"/>
          </a:xfrm>
        </p:spPr>
        <p:txBody>
          <a:bodyPr/>
          <a:lstStyle/>
          <a:p>
            <a:r>
              <a:rPr lang="en-US" dirty="0"/>
              <a:t>Shifting headquarters to a dedicated facility will help ensure any accidental spillage caused does not affect people outside of the organization, as it eliminates the proximity of customers of other businesses present in the shopping center.</a:t>
            </a:r>
          </a:p>
          <a:p>
            <a:r>
              <a:rPr lang="en-US" dirty="0"/>
              <a:t>Alternatively, the company can put in place measures that ensure industry grade storage protocols which ensure no spillage happens. </a:t>
            </a:r>
          </a:p>
          <a:p>
            <a:endParaRPr lang="en-KE" dirty="0"/>
          </a:p>
        </p:txBody>
      </p:sp>
    </p:spTree>
    <p:extLst>
      <p:ext uri="{BB962C8B-B14F-4D97-AF65-F5344CB8AC3E}">
        <p14:creationId xmlns:p14="http://schemas.microsoft.com/office/powerpoint/2010/main" val="4137580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56F14-0548-461A-9776-34414D99ED30}"/>
              </a:ext>
            </a:extLst>
          </p:cNvPr>
          <p:cNvSpPr>
            <a:spLocks noGrp="1"/>
          </p:cNvSpPr>
          <p:nvPr>
            <p:ph type="title"/>
          </p:nvPr>
        </p:nvSpPr>
        <p:spPr>
          <a:xfrm>
            <a:off x="677334" y="0"/>
            <a:ext cx="8596668" cy="1930400"/>
          </a:xfrm>
        </p:spPr>
        <p:txBody>
          <a:bodyPr>
            <a:normAutofit fontScale="90000"/>
          </a:bodyPr>
          <a:lstStyle/>
          <a:p>
            <a:r>
              <a:rPr lang="en-US" dirty="0"/>
              <a:t>Policy/Procedure for Negligence Risk Situation 3: Ensure Installation and Implementation of High-End Security and Surveillance Protocols</a:t>
            </a:r>
            <a:endParaRPr lang="en-KE" dirty="0"/>
          </a:p>
        </p:txBody>
      </p:sp>
      <p:sp>
        <p:nvSpPr>
          <p:cNvPr id="3" name="Content Placeholder 2">
            <a:extLst>
              <a:ext uri="{FF2B5EF4-FFF2-40B4-BE49-F238E27FC236}">
                <a16:creationId xmlns:a16="http://schemas.microsoft.com/office/drawing/2014/main" id="{DC21486C-38D3-4494-9024-752D822607CF}"/>
              </a:ext>
            </a:extLst>
          </p:cNvPr>
          <p:cNvSpPr>
            <a:spLocks noGrp="1"/>
          </p:cNvSpPr>
          <p:nvPr>
            <p:ph idx="1"/>
          </p:nvPr>
        </p:nvSpPr>
        <p:spPr>
          <a:xfrm>
            <a:off x="677334" y="2518611"/>
            <a:ext cx="8596668" cy="3522751"/>
          </a:xfrm>
        </p:spPr>
        <p:txBody>
          <a:bodyPr/>
          <a:lstStyle/>
          <a:p>
            <a:r>
              <a:rPr lang="en-US" dirty="0">
                <a:latin typeface="Times New Roman" panose="02020603050405020304" pitchFamily="18" charset="0"/>
                <a:cs typeface="Times New Roman" panose="02020603050405020304" pitchFamily="18" charset="0"/>
              </a:rPr>
              <a:t>The company should install high-end security protocols such as Identity and Access Management (IAM) software and surveillance cameras to keep the problem of insecurity at bay. </a:t>
            </a:r>
          </a:p>
          <a:p>
            <a:r>
              <a:rPr lang="en-US" dirty="0">
                <a:latin typeface="Times New Roman" panose="02020603050405020304" pitchFamily="18" charset="0"/>
                <a:cs typeface="Times New Roman" panose="02020603050405020304" pitchFamily="18" charset="0"/>
              </a:rPr>
              <a:t>Additionally, assigning roles and duties based on authorization and experience can help avert some of the risks associated with security.</a:t>
            </a:r>
          </a:p>
          <a:p>
            <a:r>
              <a:rPr lang="en-US" dirty="0">
                <a:latin typeface="Times New Roman" panose="02020603050405020304" pitchFamily="18" charset="0"/>
                <a:cs typeface="Times New Roman" panose="02020603050405020304" pitchFamily="18" charset="0"/>
              </a:rPr>
              <a:t> Advanced features such as Biometrics, Access Logs, and others may also be used to keep an account of all those who have accessed the storage.</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4148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0FAF3-F6D4-4568-8A7A-54AE04B8C5F7}"/>
              </a:ext>
            </a:extLst>
          </p:cNvPr>
          <p:cNvSpPr>
            <a:spLocks noGrp="1"/>
          </p:cNvSpPr>
          <p:nvPr>
            <p:ph type="title"/>
          </p:nvPr>
        </p:nvSpPr>
        <p:spPr/>
        <p:txBody>
          <a:bodyPr/>
          <a:lstStyle/>
          <a:p>
            <a:pPr algn="ctr"/>
            <a:r>
              <a:rPr lang="en-US" dirty="0"/>
              <a:t>Conclusion</a:t>
            </a:r>
            <a:endParaRPr lang="en-KE" dirty="0"/>
          </a:p>
        </p:txBody>
      </p:sp>
      <p:sp>
        <p:nvSpPr>
          <p:cNvPr id="3" name="Content Placeholder 2">
            <a:extLst>
              <a:ext uri="{FF2B5EF4-FFF2-40B4-BE49-F238E27FC236}">
                <a16:creationId xmlns:a16="http://schemas.microsoft.com/office/drawing/2014/main" id="{8E131B66-1856-4759-A2AE-32E1899139AC}"/>
              </a:ext>
            </a:extLst>
          </p:cNvPr>
          <p:cNvSpPr>
            <a:spLocks noGrp="1"/>
          </p:cNvSpPr>
          <p:nvPr>
            <p:ph idx="1"/>
          </p:nvPr>
        </p:nvSpPr>
        <p:spPr>
          <a:xfrm>
            <a:off x="677334" y="1459833"/>
            <a:ext cx="8596668" cy="5398168"/>
          </a:xfrm>
        </p:spPr>
        <p:txBody>
          <a:bodyPr>
            <a:normAutofit/>
          </a:bodyPr>
          <a:lstStyle/>
          <a:p>
            <a:r>
              <a:rPr lang="en-US" dirty="0">
                <a:latin typeface="Times New Roman" panose="02020603050405020304" pitchFamily="18" charset="0"/>
                <a:cs typeface="Times New Roman" panose="02020603050405020304" pitchFamily="18" charset="0"/>
              </a:rPr>
              <a:t>Tortious acts can be costly to any organization. </a:t>
            </a:r>
          </a:p>
          <a:p>
            <a:r>
              <a:rPr lang="en-US" dirty="0">
                <a:latin typeface="Times New Roman" panose="02020603050405020304" pitchFamily="18" charset="0"/>
                <a:cs typeface="Times New Roman" panose="02020603050405020304" pitchFamily="18" charset="0"/>
              </a:rPr>
              <a:t>It is the responsivity of any organization to ensure it protects the rights of others. </a:t>
            </a:r>
          </a:p>
          <a:p>
            <a:r>
              <a:rPr lang="en-US" dirty="0">
                <a:latin typeface="Times New Roman" panose="02020603050405020304" pitchFamily="18" charset="0"/>
                <a:cs typeface="Times New Roman" panose="02020603050405020304" pitchFamily="18" charset="0"/>
              </a:rPr>
              <a:t>Clean can ensure that it does not find itself in trouble by implementing the three protocols proposed in this presentation. </a:t>
            </a:r>
          </a:p>
          <a:p>
            <a:r>
              <a:rPr lang="en-US" dirty="0">
                <a:latin typeface="Times New Roman" panose="02020603050405020304" pitchFamily="18" charset="0"/>
                <a:cs typeface="Times New Roman" panose="02020603050405020304" pitchFamily="18" charset="0"/>
              </a:rPr>
              <a:t>Any company's activities can bring unintended acts to the neighborhood, causing liability to the company.</a:t>
            </a:r>
          </a:p>
          <a:p>
            <a:r>
              <a:rPr lang="en-US" dirty="0">
                <a:latin typeface="Times New Roman" panose="02020603050405020304" pitchFamily="18" charset="0"/>
                <a:cs typeface="Times New Roman" panose="02020603050405020304" pitchFamily="18" charset="0"/>
              </a:rPr>
              <a:t> For Clean-n-Shine, three negligence situations that can amount to tortious acts are possible: poor employee training, poor storage and disposal methods and inadequate security protocols. </a:t>
            </a:r>
          </a:p>
          <a:p>
            <a:r>
              <a:rPr lang="en-US" dirty="0">
                <a:latin typeface="Times New Roman" panose="02020603050405020304" pitchFamily="18" charset="0"/>
                <a:cs typeface="Times New Roman" panose="02020603050405020304" pitchFamily="18" charset="0"/>
              </a:rPr>
              <a:t> These can be alleviated through proper training of employees, shifting the company's headquarters to a dedicated place and implementing high-end security protocols respectively. W</a:t>
            </a:r>
          </a:p>
          <a:p>
            <a:r>
              <a:rPr lang="en-US" dirty="0">
                <a:latin typeface="Times New Roman" panose="02020603050405020304" pitchFamily="18" charset="0"/>
                <a:cs typeface="Times New Roman" panose="02020603050405020304" pitchFamily="18" charset="0"/>
              </a:rPr>
              <a:t>hen these protocols are followed, Clean will avert any liability of being negligent. </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526707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TotalTime>
  <Words>1840</Words>
  <Application>Microsoft Office PowerPoint</Application>
  <PresentationFormat>Widescreen</PresentationFormat>
  <Paragraphs>61</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Times New Roman</vt:lpstr>
      <vt:lpstr>Trebuchet MS</vt:lpstr>
      <vt:lpstr>Wingdings 3</vt:lpstr>
      <vt:lpstr>Facet</vt:lpstr>
      <vt:lpstr>Risks and Responsibilities</vt:lpstr>
      <vt:lpstr>Introduction </vt:lpstr>
      <vt:lpstr>Negligence Risk Situation 1: Poor Employee Training</vt:lpstr>
      <vt:lpstr>Negligence Risk Situation 2: Poor Storage and disposal methods</vt:lpstr>
      <vt:lpstr>Negligence Risk Situation 3: Inadequate Security Protocols</vt:lpstr>
      <vt:lpstr>Policies and Procedures Policy/Procedure for Negligence Risk Situation 1: proper training of employees </vt:lpstr>
      <vt:lpstr>Policy/Procedure for Negligence Risk Situation 2:Relocate the company headquarters to a dedicated facility or ensure industry-grade storage protocols </vt:lpstr>
      <vt:lpstr>Policy/Procedure for Negligence Risk Situation 3: Ensure Installation and Implementation of High-End Security and Surveillance Protocols</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Risks and Responsibilities</dc:title>
  <dc:creator>user</dc:creator>
  <cp:lastModifiedBy>user</cp:lastModifiedBy>
  <cp:revision>8</cp:revision>
  <dcterms:created xsi:type="dcterms:W3CDTF">2021-04-12T13:04:47Z</dcterms:created>
  <dcterms:modified xsi:type="dcterms:W3CDTF">2021-04-12T13:28:14Z</dcterms:modified>
</cp:coreProperties>
</file>